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64" r:id="rId2"/>
    <p:sldId id="256" r:id="rId3"/>
    <p:sldId id="262" r:id="rId4"/>
    <p:sldId id="263" r:id="rId5"/>
    <p:sldId id="266" r:id="rId6"/>
    <p:sldId id="265" r:id="rId7"/>
    <p:sldId id="267" r:id="rId8"/>
    <p:sldId id="268" r:id="rId9"/>
    <p:sldId id="257" r:id="rId10"/>
  </p:sldIdLst>
  <p:sldSz cx="122047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8B39"/>
    <a:srgbClr val="FFD966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34" y="2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3EBB7-97B0-4C60-9FDB-620731299C82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373C4-2657-47BA-98EA-84A35351C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230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2373C4-2657-47BA-98EA-84A35351CF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54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5588" y="1122363"/>
            <a:ext cx="91535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5588" y="3602038"/>
            <a:ext cx="91535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6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5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3989" y="365125"/>
            <a:ext cx="2631638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9073" y="365125"/>
            <a:ext cx="7742357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4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9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716" y="1709739"/>
            <a:ext cx="1052655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716" y="4589464"/>
            <a:ext cx="1052655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2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9073" y="1825625"/>
            <a:ext cx="5186998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8629" y="1825625"/>
            <a:ext cx="5186998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83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63" y="365126"/>
            <a:ext cx="10526554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663" y="1681163"/>
            <a:ext cx="516316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663" y="2505075"/>
            <a:ext cx="516316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629" y="1681163"/>
            <a:ext cx="51885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8629" y="2505075"/>
            <a:ext cx="51885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43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05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917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63" y="457200"/>
            <a:ext cx="393633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587" y="987426"/>
            <a:ext cx="617862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663" y="2057400"/>
            <a:ext cx="393633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59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63" y="457200"/>
            <a:ext cx="393633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8587" y="987426"/>
            <a:ext cx="617862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663" y="2057400"/>
            <a:ext cx="393633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035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073" y="365126"/>
            <a:ext cx="10526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073" y="1825625"/>
            <a:ext cx="105265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9073" y="6356351"/>
            <a:ext cx="2746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086E-57EE-4038-8D66-C189C0129906}" type="datetimeFigureOut">
              <a:rPr lang="zh-CN" altLang="en-US" smtClean="0"/>
              <a:t>2022/07/29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2807" y="6356351"/>
            <a:ext cx="41190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9569" y="6356351"/>
            <a:ext cx="27460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87907-E05E-4E21-9FBC-53606B6F19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8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PKU-MARL/DexterousHands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referenceworkentry/10.1007%2F978-0-387-79061-9_295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hyperlink" Target="https://www.youtube.com/watch?v=dCYDZDlcO6g" TargetMode="External"/><Relationship Id="rId5" Type="http://schemas.microsoft.com/office/2007/relationships/media" Target="../media/media4.mp4"/><Relationship Id="rId10" Type="http://schemas.openxmlformats.org/officeDocument/2006/relationships/image" Target="../media/image17.png"/><Relationship Id="rId4" Type="http://schemas.openxmlformats.org/officeDocument/2006/relationships/video" Target="../media/media3.mp4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26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2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24.png"/><Relationship Id="rId5" Type="http://schemas.microsoft.com/office/2007/relationships/media" Target="../media/media7.mp4"/><Relationship Id="rId10" Type="http://schemas.openxmlformats.org/officeDocument/2006/relationships/image" Target="../media/image23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24BDB9C-8CAF-4973-8D90-754B8092CA9D}"/>
              </a:ext>
            </a:extLst>
          </p:cNvPr>
          <p:cNvSpPr txBox="1">
            <a:spLocks/>
          </p:cNvSpPr>
          <p:nvPr/>
        </p:nvSpPr>
        <p:spPr>
          <a:xfrm>
            <a:off x="694413" y="2252773"/>
            <a:ext cx="11034794" cy="1388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Proposal</a:t>
            </a: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ECA400B-FF4D-4012-B2DF-00438658AA29}"/>
              </a:ext>
            </a:extLst>
          </p:cNvPr>
          <p:cNvSpPr txBox="1">
            <a:spLocks/>
          </p:cNvSpPr>
          <p:nvPr/>
        </p:nvSpPr>
        <p:spPr>
          <a:xfrm>
            <a:off x="2363419" y="3565321"/>
            <a:ext cx="7343638" cy="5851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Yuanpei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2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E8208E-DF19-4663-B43A-07690387D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74" y="738487"/>
            <a:ext cx="5744095" cy="29577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9FC3E04-C80A-4F54-BCB5-5892EC1BA4BF}"/>
              </a:ext>
            </a:extLst>
          </p:cNvPr>
          <p:cNvSpPr txBox="1"/>
          <p:nvPr/>
        </p:nvSpPr>
        <p:spPr>
          <a:xfrm>
            <a:off x="1018211" y="38948"/>
            <a:ext cx="10488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Bi-</a:t>
            </a:r>
            <a:r>
              <a:rPr lang="en-US" altLang="zh-CN" sz="32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DexHands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Bimanual Dexterous Manipulation with RL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16A1A4-623F-41CA-981A-54E169AAAE2E}"/>
              </a:ext>
            </a:extLst>
          </p:cNvPr>
          <p:cNvSpPr txBox="1"/>
          <p:nvPr/>
        </p:nvSpPr>
        <p:spPr>
          <a:xfrm>
            <a:off x="254474" y="3811012"/>
            <a:ext cx="11840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Isaac Efficiency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Using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IsaacGym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for parallel environment simulation, greatly improves the sampling efficiency of reinforcement learning algorithms.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RL/MARL Benchmark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We provide the first bimanual manipulation task environment for common RL, MARL, offline RL, multi-task RL, and Meta RL practitioners, along with a comprehensive benchmark for SOTA continuous control model-free RL methods.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 Generalization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 introduced a variety of dexterous manipulation tasks (e.g., hand over, lift up, throw, place, put...) as well as enormous target objects from the YCB and SAPIEN dataset, thus allowing meta-RL and multi-task RL algorithms to be tested on the task generalization front.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379158-10D6-427F-9A0A-633128B95171}"/>
              </a:ext>
            </a:extLst>
          </p:cNvPr>
          <p:cNvSpPr txBox="1"/>
          <p:nvPr/>
        </p:nvSpPr>
        <p:spPr>
          <a:xfrm>
            <a:off x="1072342" y="6488668"/>
            <a:ext cx="103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information, please refer to the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repository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https://github.com/PKU-MARL/DexterousHands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quick_demo">
            <a:hlinkClick r:id="" action="ppaction://media"/>
            <a:extLst>
              <a:ext uri="{FF2B5EF4-FFF2-40B4-BE49-F238E27FC236}">
                <a16:creationId xmlns:a16="http://schemas.microsoft.com/office/drawing/2014/main" id="{5A0BC13E-EA95-4DDA-833B-60C73084DF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4745" y="704784"/>
            <a:ext cx="5744094" cy="29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9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75D773C-A3B8-4940-A843-8CBBF34A9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91" y="856123"/>
            <a:ext cx="7358506" cy="59122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4C8599-8A12-420E-9FFC-F40588EFC6A7}"/>
              </a:ext>
            </a:extLst>
          </p:cNvPr>
          <p:cNvSpPr txBox="1"/>
          <p:nvPr/>
        </p:nvSpPr>
        <p:spPr>
          <a:xfrm>
            <a:off x="1018211" y="38948"/>
            <a:ext cx="10488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Bi-</a:t>
            </a:r>
            <a:r>
              <a:rPr lang="en-US" altLang="zh-CN" sz="32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DexHands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Bimanual Dexterous Manipulation with RL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26CC68-583C-484E-BD16-33F73EE94E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t="15759" r="15715" b="6588"/>
          <a:stretch/>
        </p:blipFill>
        <p:spPr>
          <a:xfrm>
            <a:off x="360726" y="815657"/>
            <a:ext cx="4060272" cy="595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5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101ED19-6CE6-473B-A28C-F7D394AEE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4" y="729467"/>
            <a:ext cx="7734649" cy="58009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D14FA2-6E20-4C0D-8016-F7105759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01" y="2296527"/>
            <a:ext cx="3918960" cy="12464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C1B81C-C40B-4CF9-90B4-4D63CAA1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167" y="3979956"/>
            <a:ext cx="3935289" cy="2487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8BBA58-5BFB-4994-9C18-EA53840F0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172" y="1080713"/>
            <a:ext cx="3886302" cy="6150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490A182-9E67-4550-94F7-EB8EC0E6CA2B}"/>
              </a:ext>
            </a:extLst>
          </p:cNvPr>
          <p:cNvSpPr txBox="1"/>
          <p:nvPr/>
        </p:nvSpPr>
        <p:spPr>
          <a:xfrm>
            <a:off x="1018211" y="38948"/>
            <a:ext cx="10488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Bi-</a:t>
            </a:r>
            <a:r>
              <a:rPr lang="en-US" altLang="zh-CN" sz="32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DexHands</a:t>
            </a: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Bimanual Dexterous Manipulation with RL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60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D7B049F-8769-43B1-989A-12F3D65C3970}"/>
              </a:ext>
            </a:extLst>
          </p:cNvPr>
          <p:cNvSpPr txBox="1"/>
          <p:nvPr/>
        </p:nvSpPr>
        <p:spPr>
          <a:xfrm>
            <a:off x="790594" y="1909947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Basic skills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C5C2D2-40D8-4C20-B2C9-E5F6E4217701}"/>
              </a:ext>
            </a:extLst>
          </p:cNvPr>
          <p:cNvSpPr txBox="1"/>
          <p:nvPr/>
        </p:nvSpPr>
        <p:spPr>
          <a:xfrm>
            <a:off x="5276881" y="1955631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Precise control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BD8893-CF3B-46C1-8691-6A130E5C2D69}"/>
              </a:ext>
            </a:extLst>
          </p:cNvPr>
          <p:cNvSpPr txBox="1"/>
          <p:nvPr/>
        </p:nvSpPr>
        <p:spPr>
          <a:xfrm>
            <a:off x="9389056" y="1928933"/>
            <a:ext cx="2148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Finger dexterity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C5DFEB-CBDB-40DD-9383-F9CEDFB4E76F}"/>
              </a:ext>
            </a:extLst>
          </p:cNvPr>
          <p:cNvSpPr txBox="1"/>
          <p:nvPr/>
        </p:nvSpPr>
        <p:spPr>
          <a:xfrm>
            <a:off x="9715633" y="4639243"/>
            <a:ext cx="1207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Tool use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25F958-BF6E-49C0-A9B4-2ECDB7506DAF}"/>
              </a:ext>
            </a:extLst>
          </p:cNvPr>
          <p:cNvSpPr txBox="1"/>
          <p:nvPr/>
        </p:nvSpPr>
        <p:spPr>
          <a:xfrm>
            <a:off x="3115331" y="4557190"/>
            <a:ext cx="3496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Dynamic interaction (ours)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ABD0F2F-CBBC-40D5-B64B-0DD44BFEC5B6}"/>
              </a:ext>
            </a:extLst>
          </p:cNvPr>
          <p:cNvSpPr/>
          <p:nvPr/>
        </p:nvSpPr>
        <p:spPr>
          <a:xfrm>
            <a:off x="3598040" y="3213342"/>
            <a:ext cx="464392" cy="13647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88E4724-994C-4E3D-AFD3-D1BB3CFAE08B}"/>
              </a:ext>
            </a:extLst>
          </p:cNvPr>
          <p:cNvSpPr/>
          <p:nvPr/>
        </p:nvSpPr>
        <p:spPr>
          <a:xfrm>
            <a:off x="8493704" y="3187236"/>
            <a:ext cx="383092" cy="1364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679CBE22-870C-45EE-835F-0AFF901DCF09}"/>
              </a:ext>
            </a:extLst>
          </p:cNvPr>
          <p:cNvSpPr/>
          <p:nvPr/>
        </p:nvSpPr>
        <p:spPr>
          <a:xfrm rot="5400000">
            <a:off x="10185017" y="4385055"/>
            <a:ext cx="365437" cy="1429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714BCE2-CD1C-4874-86AE-F0603857A141}"/>
              </a:ext>
            </a:extLst>
          </p:cNvPr>
          <p:cNvSpPr/>
          <p:nvPr/>
        </p:nvSpPr>
        <p:spPr>
          <a:xfrm rot="10800000">
            <a:off x="8151251" y="5626821"/>
            <a:ext cx="383091" cy="1364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67FB327-C1C0-461E-8BC0-558600C87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00" r="50508"/>
          <a:stretch/>
        </p:blipFill>
        <p:spPr>
          <a:xfrm>
            <a:off x="8562720" y="4983060"/>
            <a:ext cx="3467093" cy="19135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46D7846-A74B-4E8F-B73F-A73678382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" t="4347" b="47560"/>
          <a:stretch/>
        </p:blipFill>
        <p:spPr>
          <a:xfrm>
            <a:off x="67111" y="2371612"/>
            <a:ext cx="3593955" cy="18055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576BA63-9CE7-4684-86C9-70837D3B3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84" t="2866" r="24706" b="25878"/>
          <a:stretch/>
        </p:blipFill>
        <p:spPr>
          <a:xfrm>
            <a:off x="4122456" y="2371612"/>
            <a:ext cx="4320788" cy="175180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62D64D-C713-4CD0-B020-EB8C7C0DF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003" y="2417296"/>
            <a:ext cx="3144641" cy="175180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4A3C7DE-E0BD-42C9-876E-D53CB3E84EE0}"/>
              </a:ext>
            </a:extLst>
          </p:cNvPr>
          <p:cNvSpPr txBox="1"/>
          <p:nvPr/>
        </p:nvSpPr>
        <p:spPr>
          <a:xfrm>
            <a:off x="1990601" y="0"/>
            <a:ext cx="7750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Trends and challenges in robot manipulation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2F928A-B9B9-4A30-8033-788D49A39DDE}"/>
              </a:ext>
            </a:extLst>
          </p:cNvPr>
          <p:cNvSpPr txBox="1"/>
          <p:nvPr/>
        </p:nvSpPr>
        <p:spPr>
          <a:xfrm>
            <a:off x="6249798" y="613828"/>
            <a:ext cx="5179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---- Learning for dexterous manipulation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C3CDBA5-CBFB-4E09-AD00-BD4BDC3F4F7E}"/>
              </a:ext>
            </a:extLst>
          </p:cNvPr>
          <p:cNvSpPr txBox="1"/>
          <p:nvPr/>
        </p:nvSpPr>
        <p:spPr>
          <a:xfrm>
            <a:off x="67111" y="1484157"/>
            <a:ext cx="761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From </a:t>
            </a:r>
            <a:r>
              <a:rPr lang="en-US" altLang="zh-CN" sz="2000" dirty="0">
                <a:hlinkClick r:id="rId6"/>
              </a:rPr>
              <a:t>Bayley Scales of Infant Development: Third Edition | SpringerLink</a:t>
            </a:r>
            <a:r>
              <a:rPr lang="en-US" altLang="zh-CN" sz="2000" dirty="0"/>
              <a:t>: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6F46BB-8612-4F13-B14A-4FDCE2DB70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89" y="5010937"/>
            <a:ext cx="3016859" cy="169698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8A6A11F-1794-40A6-B0CA-FD236F1C85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56" y="5010937"/>
            <a:ext cx="2973340" cy="16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1 ball">
            <a:hlinkClick r:id="" action="ppaction://media"/>
            <a:extLst>
              <a:ext uri="{FF2B5EF4-FFF2-40B4-BE49-F238E27FC236}">
                <a16:creationId xmlns:a16="http://schemas.microsoft.com/office/drawing/2014/main" id="{A8431764-CF4C-4BAC-80EA-37B4C5B2F4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97601" y="568364"/>
            <a:ext cx="4397283" cy="2473513"/>
          </a:xfrm>
          <a:prstGeom prst="rect">
            <a:avLst/>
          </a:prstGeom>
        </p:spPr>
      </p:pic>
      <p:pic>
        <p:nvPicPr>
          <p:cNvPr id="10" name="2 ball">
            <a:hlinkClick r:id="" action="ppaction://media"/>
            <a:extLst>
              <a:ext uri="{FF2B5EF4-FFF2-40B4-BE49-F238E27FC236}">
                <a16:creationId xmlns:a16="http://schemas.microsoft.com/office/drawing/2014/main" id="{D3000948-964F-4DBA-B99A-D5905E7F431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7393" y="3816123"/>
            <a:ext cx="4397283" cy="2473513"/>
          </a:xfrm>
          <a:prstGeom prst="rect">
            <a:avLst/>
          </a:prstGeom>
        </p:spPr>
      </p:pic>
      <p:pic>
        <p:nvPicPr>
          <p:cNvPr id="11" name="3 ball">
            <a:hlinkClick r:id="" action="ppaction://media"/>
            <a:extLst>
              <a:ext uri="{FF2B5EF4-FFF2-40B4-BE49-F238E27FC236}">
                <a16:creationId xmlns:a16="http://schemas.microsoft.com/office/drawing/2014/main" id="{35E42330-137A-47D2-A4F1-C1B00D6D058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97601" y="3816123"/>
            <a:ext cx="4397284" cy="2473514"/>
          </a:xfrm>
          <a:prstGeom prst="rect">
            <a:avLst/>
          </a:prstGeom>
        </p:spPr>
      </p:pic>
      <p:sp>
        <p:nvSpPr>
          <p:cNvPr id="12" name="箭头: 左 11">
            <a:extLst>
              <a:ext uri="{FF2B5EF4-FFF2-40B4-BE49-F238E27FC236}">
                <a16:creationId xmlns:a16="http://schemas.microsoft.com/office/drawing/2014/main" id="{DE190CC9-1F4A-40C3-A370-32AE7FBD2810}"/>
              </a:ext>
            </a:extLst>
          </p:cNvPr>
          <p:cNvSpPr/>
          <p:nvPr/>
        </p:nvSpPr>
        <p:spPr>
          <a:xfrm rot="19256748">
            <a:off x="5522958" y="3134708"/>
            <a:ext cx="1038082" cy="398965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左 12">
            <a:extLst>
              <a:ext uri="{FF2B5EF4-FFF2-40B4-BE49-F238E27FC236}">
                <a16:creationId xmlns:a16="http://schemas.microsoft.com/office/drawing/2014/main" id="{0A244EDE-14EA-48C8-A01F-E56ED767C1C4}"/>
              </a:ext>
            </a:extLst>
          </p:cNvPr>
          <p:cNvSpPr/>
          <p:nvPr/>
        </p:nvSpPr>
        <p:spPr>
          <a:xfrm rot="10800000">
            <a:off x="5635818" y="5001587"/>
            <a:ext cx="1038082" cy="398965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1B617A-794F-419E-B9E4-5458EB0D86E8}"/>
              </a:ext>
            </a:extLst>
          </p:cNvPr>
          <p:cNvSpPr txBox="1"/>
          <p:nvPr/>
        </p:nvSpPr>
        <p:spPr>
          <a:xfrm>
            <a:off x="8666476" y="106698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 ball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1D60FF-BAAC-40D9-A295-03BCFD356FE8}"/>
              </a:ext>
            </a:extLst>
          </p:cNvPr>
          <p:cNvSpPr txBox="1"/>
          <p:nvPr/>
        </p:nvSpPr>
        <p:spPr>
          <a:xfrm>
            <a:off x="2585855" y="3334190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2 balls</a:t>
            </a:r>
            <a:endParaRPr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3D06F1-5D84-4CE5-8568-23491A158E32}"/>
              </a:ext>
            </a:extLst>
          </p:cNvPr>
          <p:cNvSpPr txBox="1"/>
          <p:nvPr/>
        </p:nvSpPr>
        <p:spPr>
          <a:xfrm>
            <a:off x="8606363" y="3384225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3 balls</a:t>
            </a:r>
            <a:endParaRPr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A8F9BA-4844-4781-A519-C46FAD7BD764}"/>
              </a:ext>
            </a:extLst>
          </p:cNvPr>
          <p:cNvSpPr txBox="1"/>
          <p:nvPr/>
        </p:nvSpPr>
        <p:spPr>
          <a:xfrm>
            <a:off x="909816" y="106698"/>
            <a:ext cx="3925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Learn to Juggle 3 Balls</a:t>
            </a:r>
            <a:endParaRPr lang="zh-CN" altLang="en-US" sz="32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E964E4-A0DC-407D-B95F-E9873AA898B8}"/>
              </a:ext>
            </a:extLst>
          </p:cNvPr>
          <p:cNvSpPr txBox="1"/>
          <p:nvPr/>
        </p:nvSpPr>
        <p:spPr>
          <a:xfrm>
            <a:off x="347446" y="765839"/>
            <a:ext cx="5754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Learn how to juggle 3 balls with professional juggler Taylor Glenn! In-depth explanations, tips, and troubleshooting to help you learn to juggle like an awesome person.</a:t>
            </a:r>
            <a:endParaRPr lang="zh-CN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91C087C-E7CA-4B58-B666-24D1FE2A7FC5}"/>
              </a:ext>
            </a:extLst>
          </p:cNvPr>
          <p:cNvSpPr/>
          <p:nvPr/>
        </p:nvSpPr>
        <p:spPr>
          <a:xfrm>
            <a:off x="364502" y="2508092"/>
            <a:ext cx="5271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11"/>
              </a:rPr>
              <a:t>Learn to JUGGLE 3 BALLS - Beginner Tutorial - YouTube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97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75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3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265564A-32A7-4538-A833-39ACACF269E2}"/>
              </a:ext>
            </a:extLst>
          </p:cNvPr>
          <p:cNvSpPr/>
          <p:nvPr/>
        </p:nvSpPr>
        <p:spPr>
          <a:xfrm>
            <a:off x="9752799" y="2261059"/>
            <a:ext cx="2261062" cy="38238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93C46B-98F2-4292-8415-0A4E805DE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772"/>
          <a:stretch/>
        </p:blipFill>
        <p:spPr>
          <a:xfrm>
            <a:off x="327582" y="1690359"/>
            <a:ext cx="8507078" cy="13942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A6FD76-ABD4-402E-B5D0-F55035CF9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9" y="4691469"/>
            <a:ext cx="8780563" cy="2166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00BFD5-A29E-4DCF-BB70-4461902E0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6" b="1074"/>
          <a:stretch/>
        </p:blipFill>
        <p:spPr>
          <a:xfrm>
            <a:off x="2574413" y="119027"/>
            <a:ext cx="1009650" cy="15619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8D7247-78AF-4A2B-99F7-9E92A74FC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59" y="296097"/>
            <a:ext cx="2479289" cy="13942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689A82-2D3A-4ABC-929A-98BC93DA0E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30000"/>
                    </a14:imgEffect>
                    <a14:imgEffect>
                      <a14:saturation sat="102000"/>
                    </a14:imgEffect>
                  </a14:imgLayer>
                </a14:imgProps>
              </a:ext>
            </a:extLst>
          </a:blip>
          <a:srcRect t="48485"/>
          <a:stretch/>
        </p:blipFill>
        <p:spPr>
          <a:xfrm>
            <a:off x="327582" y="3084621"/>
            <a:ext cx="8507078" cy="148928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738C876A-9E4C-4C89-B1E3-75A06A3505C6}"/>
              </a:ext>
            </a:extLst>
          </p:cNvPr>
          <p:cNvCxnSpPr>
            <a:endCxn id="7" idx="3"/>
          </p:cNvCxnSpPr>
          <p:nvPr/>
        </p:nvCxnSpPr>
        <p:spPr>
          <a:xfrm rot="16200000" flipH="1">
            <a:off x="7288395" y="4091728"/>
            <a:ext cx="3156226" cy="209787"/>
          </a:xfrm>
          <a:prstGeom prst="bentConnector4">
            <a:avLst>
              <a:gd name="adj1" fmla="val -83"/>
              <a:gd name="adj2" fmla="val 347655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EDEACA67-F0F5-4315-B8CE-A70AF816563B}"/>
              </a:ext>
            </a:extLst>
          </p:cNvPr>
          <p:cNvSpPr txBox="1"/>
          <p:nvPr/>
        </p:nvSpPr>
        <p:spPr>
          <a:xfrm>
            <a:off x="3841277" y="4522192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Bi-</a:t>
            </a:r>
            <a:r>
              <a:rPr lang="en-US" altLang="zh-CN" sz="1600" b="1" dirty="0" err="1"/>
              <a:t>DexHands</a:t>
            </a:r>
            <a:endParaRPr lang="zh-CN" altLang="en-US" sz="1600" b="1" dirty="0"/>
          </a:p>
        </p:txBody>
      </p:sp>
      <p:sp>
        <p:nvSpPr>
          <p:cNvPr id="21" name="加号 20">
            <a:extLst>
              <a:ext uri="{FF2B5EF4-FFF2-40B4-BE49-F238E27FC236}">
                <a16:creationId xmlns:a16="http://schemas.microsoft.com/office/drawing/2014/main" id="{915D0B98-A7C3-4BF2-8C73-DBBA55BD93C8}"/>
              </a:ext>
            </a:extLst>
          </p:cNvPr>
          <p:cNvSpPr/>
          <p:nvPr/>
        </p:nvSpPr>
        <p:spPr>
          <a:xfrm>
            <a:off x="3904863" y="570962"/>
            <a:ext cx="1263534" cy="814648"/>
          </a:xfrm>
          <a:prstGeom prst="mathPlus">
            <a:avLst>
              <a:gd name="adj1" fmla="val 71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AC5226DB-C3DE-4F8E-9397-8CDEC7A0F3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88723" y="931177"/>
            <a:ext cx="1064891" cy="749751"/>
          </a:xfrm>
          <a:prstGeom prst="bentConnector3">
            <a:avLst>
              <a:gd name="adj1" fmla="val 98842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2DF2C90-5D8A-4C8A-9DEC-1608D6054B13}"/>
              </a:ext>
            </a:extLst>
          </p:cNvPr>
          <p:cNvSpPr txBox="1"/>
          <p:nvPr/>
        </p:nvSpPr>
        <p:spPr>
          <a:xfrm>
            <a:off x="9860985" y="2342256"/>
            <a:ext cx="203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Other technologies</a:t>
            </a:r>
          </a:p>
          <a:p>
            <a:pPr algn="ctr"/>
            <a:r>
              <a:rPr lang="en-US" altLang="zh-CN" b="1" dirty="0"/>
              <a:t>that may be useful: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06D25D5-2AD3-4219-A6C8-C5376246F3EB}"/>
              </a:ext>
            </a:extLst>
          </p:cNvPr>
          <p:cNvSpPr txBox="1"/>
          <p:nvPr/>
        </p:nvSpPr>
        <p:spPr>
          <a:xfrm>
            <a:off x="10245051" y="3084621"/>
            <a:ext cx="1274252" cy="38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Affordance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68F137-FAE5-4C8B-9205-7DFD88FD9B7E}"/>
              </a:ext>
            </a:extLst>
          </p:cNvPr>
          <p:cNvSpPr txBox="1"/>
          <p:nvPr/>
        </p:nvSpPr>
        <p:spPr>
          <a:xfrm>
            <a:off x="10129061" y="3712356"/>
            <a:ext cx="171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Hierarchical RL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BAB0071-9093-4186-AAFA-8F6A77B8434B}"/>
              </a:ext>
            </a:extLst>
          </p:cNvPr>
          <p:cNvSpPr txBox="1"/>
          <p:nvPr/>
        </p:nvSpPr>
        <p:spPr>
          <a:xfrm rot="16200000">
            <a:off x="8915522" y="4005338"/>
            <a:ext cx="72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DAPG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E24A7D-43FA-494A-B124-7B1897260254}"/>
              </a:ext>
            </a:extLst>
          </p:cNvPr>
          <p:cNvSpPr txBox="1"/>
          <p:nvPr/>
        </p:nvSpPr>
        <p:spPr>
          <a:xfrm>
            <a:off x="9971993" y="5007555"/>
            <a:ext cx="182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Mixture of Expert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18F4CAF-4B2D-42D0-9FF4-1EB446B0F842}"/>
              </a:ext>
            </a:extLst>
          </p:cNvPr>
          <p:cNvSpPr txBox="1"/>
          <p:nvPr/>
        </p:nvSpPr>
        <p:spPr>
          <a:xfrm>
            <a:off x="10129061" y="4327479"/>
            <a:ext cx="182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Multi-Agent RL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211C04-4460-49C5-AED4-D22F25ABEFA1}"/>
              </a:ext>
            </a:extLst>
          </p:cNvPr>
          <p:cNvSpPr txBox="1"/>
          <p:nvPr/>
        </p:nvSpPr>
        <p:spPr>
          <a:xfrm>
            <a:off x="9800700" y="119027"/>
            <a:ext cx="21595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/>
              <a:t>Learning</a:t>
            </a:r>
          </a:p>
          <a:p>
            <a:pPr algn="ctr"/>
            <a:r>
              <a:rPr lang="en-US" altLang="zh-CN" sz="4400" dirty="0"/>
              <a:t>Pipeline</a:t>
            </a:r>
            <a:endParaRPr lang="zh-CN" altLang="en-US" sz="4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CC55A4-8C2C-4898-8611-7B952B40E0EB}"/>
              </a:ext>
            </a:extLst>
          </p:cNvPr>
          <p:cNvSpPr txBox="1"/>
          <p:nvPr/>
        </p:nvSpPr>
        <p:spPr>
          <a:xfrm>
            <a:off x="10241282" y="5539929"/>
            <a:ext cx="141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Purturbation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533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re skill">
            <a:hlinkClick r:id="" action="ppaction://media"/>
            <a:extLst>
              <a:ext uri="{FF2B5EF4-FFF2-40B4-BE49-F238E27FC236}">
                <a16:creationId xmlns:a16="http://schemas.microsoft.com/office/drawing/2014/main" id="{13DB7AED-E870-4190-BE64-18E995217D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21970" y="810789"/>
            <a:ext cx="4432849" cy="2493520"/>
          </a:xfrm>
          <a:prstGeom prst="rect">
            <a:avLst/>
          </a:prstGeom>
        </p:spPr>
      </p:pic>
      <p:pic>
        <p:nvPicPr>
          <p:cNvPr id="5" name="more balls">
            <a:hlinkClick r:id="" action="ppaction://media"/>
            <a:extLst>
              <a:ext uri="{FF2B5EF4-FFF2-40B4-BE49-F238E27FC236}">
                <a16:creationId xmlns:a16="http://schemas.microsoft.com/office/drawing/2014/main" id="{4CB98AEE-2DF7-42BB-BA73-847E8D3751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25244" y="810789"/>
            <a:ext cx="4432850" cy="2493520"/>
          </a:xfrm>
          <a:prstGeom prst="rect">
            <a:avLst/>
          </a:prstGeom>
        </p:spPr>
      </p:pic>
      <p:pic>
        <p:nvPicPr>
          <p:cNvPr id="6" name="more objects">
            <a:hlinkClick r:id="" action="ppaction://media"/>
            <a:extLst>
              <a:ext uri="{FF2B5EF4-FFF2-40B4-BE49-F238E27FC236}">
                <a16:creationId xmlns:a16="http://schemas.microsoft.com/office/drawing/2014/main" id="{FDCE4AEA-F5D9-4431-9365-842A34D0EF5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21970" y="3978936"/>
            <a:ext cx="4432849" cy="2493520"/>
          </a:xfrm>
          <a:prstGeom prst="rect">
            <a:avLst/>
          </a:prstGeom>
        </p:spPr>
      </p:pic>
      <p:pic>
        <p:nvPicPr>
          <p:cNvPr id="8" name="more agents">
            <a:hlinkClick r:id="" action="ppaction://media"/>
            <a:extLst>
              <a:ext uri="{FF2B5EF4-FFF2-40B4-BE49-F238E27FC236}">
                <a16:creationId xmlns:a16="http://schemas.microsoft.com/office/drawing/2014/main" id="{CEB3BDDE-EBEE-482C-9416-9AA891832028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607698" y="3978936"/>
            <a:ext cx="4432849" cy="24935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8D6744C-4322-4475-B001-E9A4638E61A4}"/>
              </a:ext>
            </a:extLst>
          </p:cNvPr>
          <p:cNvSpPr txBox="1"/>
          <p:nvPr/>
        </p:nvSpPr>
        <p:spPr>
          <a:xfrm>
            <a:off x="2842621" y="441457"/>
            <a:ext cx="119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 skills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EEF326-EEAA-4668-A989-8130BDFFD93B}"/>
              </a:ext>
            </a:extLst>
          </p:cNvPr>
          <p:cNvSpPr txBox="1"/>
          <p:nvPr/>
        </p:nvSpPr>
        <p:spPr>
          <a:xfrm>
            <a:off x="8253110" y="441457"/>
            <a:ext cx="117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 balls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4549B6-8FAC-4E3A-9B61-20762A083E0E}"/>
              </a:ext>
            </a:extLst>
          </p:cNvPr>
          <p:cNvSpPr txBox="1"/>
          <p:nvPr/>
        </p:nvSpPr>
        <p:spPr>
          <a:xfrm>
            <a:off x="2840179" y="3609604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 objects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2EDF21-FB63-485B-962B-4A52C28DF02B}"/>
              </a:ext>
            </a:extLst>
          </p:cNvPr>
          <p:cNvSpPr txBox="1"/>
          <p:nvPr/>
        </p:nvSpPr>
        <p:spPr>
          <a:xfrm>
            <a:off x="8110529" y="3609604"/>
            <a:ext cx="136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More agents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AF9B64-D010-434E-8926-788E3F3467FC}"/>
              </a:ext>
            </a:extLst>
          </p:cNvPr>
          <p:cNvSpPr txBox="1"/>
          <p:nvPr/>
        </p:nvSpPr>
        <p:spPr>
          <a:xfrm>
            <a:off x="0" y="0"/>
            <a:ext cx="2449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Further more</a:t>
            </a:r>
          </a:p>
        </p:txBody>
      </p:sp>
    </p:spTree>
    <p:extLst>
      <p:ext uri="{BB962C8B-B14F-4D97-AF65-F5344CB8AC3E}">
        <p14:creationId xmlns:p14="http://schemas.microsoft.com/office/powerpoint/2010/main" val="407768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6A7A59-6874-4446-9F5A-1CBDF8657C34}"/>
              </a:ext>
            </a:extLst>
          </p:cNvPr>
          <p:cNvSpPr txBox="1"/>
          <p:nvPr/>
        </p:nvSpPr>
        <p:spPr>
          <a:xfrm>
            <a:off x="1207211" y="940240"/>
            <a:ext cx="314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Dynamics Model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A8BF37-4AF1-442E-97A7-7F26A342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69" y="1354400"/>
            <a:ext cx="4326629" cy="2053517"/>
          </a:xfrm>
          <a:prstGeom prst="rect">
            <a:avLst/>
          </a:prstGeom>
        </p:spPr>
      </p:pic>
      <p:sp>
        <p:nvSpPr>
          <p:cNvPr id="6" name="箭头: 上弧形 5">
            <a:extLst>
              <a:ext uri="{FF2B5EF4-FFF2-40B4-BE49-F238E27FC236}">
                <a16:creationId xmlns:a16="http://schemas.microsoft.com/office/drawing/2014/main" id="{14427B00-538D-4392-9B4D-E6CB286F931B}"/>
              </a:ext>
            </a:extLst>
          </p:cNvPr>
          <p:cNvSpPr/>
          <p:nvPr/>
        </p:nvSpPr>
        <p:spPr>
          <a:xfrm rot="888576">
            <a:off x="4884837" y="1197025"/>
            <a:ext cx="1382071" cy="755010"/>
          </a:xfrm>
          <a:prstGeom prst="curvedDownArrow">
            <a:avLst>
              <a:gd name="adj1" fmla="val 20992"/>
              <a:gd name="adj2" fmla="val 50000"/>
              <a:gd name="adj3" fmla="val 2500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254AA1-F937-445E-AE7C-967680CB0CE9}"/>
              </a:ext>
            </a:extLst>
          </p:cNvPr>
          <p:cNvSpPr txBox="1"/>
          <p:nvPr/>
        </p:nvSpPr>
        <p:spPr>
          <a:xfrm>
            <a:off x="7071633" y="1748867"/>
            <a:ext cx="2972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in Simulation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76C216-1347-483A-897D-143040E49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01" y="2210532"/>
            <a:ext cx="5515121" cy="2531340"/>
          </a:xfrm>
          <a:prstGeom prst="rect">
            <a:avLst/>
          </a:prstGeom>
        </p:spPr>
      </p:pic>
      <p:sp>
        <p:nvSpPr>
          <p:cNvPr id="9" name="箭头: 上弧形 8">
            <a:extLst>
              <a:ext uri="{FF2B5EF4-FFF2-40B4-BE49-F238E27FC236}">
                <a16:creationId xmlns:a16="http://schemas.microsoft.com/office/drawing/2014/main" id="{8C9938BA-49E3-4BE7-8FE5-2CD628907F0C}"/>
              </a:ext>
            </a:extLst>
          </p:cNvPr>
          <p:cNvSpPr/>
          <p:nvPr/>
        </p:nvSpPr>
        <p:spPr>
          <a:xfrm rot="9331402">
            <a:off x="5055272" y="5093518"/>
            <a:ext cx="1500382" cy="755010"/>
          </a:xfrm>
          <a:prstGeom prst="curved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B99EC3-9D5E-45EC-BDD3-A1A66EEC670F}"/>
              </a:ext>
            </a:extLst>
          </p:cNvPr>
          <p:cNvSpPr txBox="1"/>
          <p:nvPr/>
        </p:nvSpPr>
        <p:spPr>
          <a:xfrm>
            <a:off x="1024334" y="3938361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Robot Deployment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FB676E5-A608-4BB3-A276-AEA0228FDF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5724" r="2238" b="7112"/>
          <a:stretch/>
        </p:blipFill>
        <p:spPr>
          <a:xfrm>
            <a:off x="411060" y="4400026"/>
            <a:ext cx="4555222" cy="23069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358ED24-A4DA-4887-BEDB-77CC8E963495}"/>
              </a:ext>
            </a:extLst>
          </p:cNvPr>
          <p:cNvSpPr txBox="1"/>
          <p:nvPr/>
        </p:nvSpPr>
        <p:spPr>
          <a:xfrm>
            <a:off x="3978409" y="175751"/>
            <a:ext cx="3525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Sim2Real Transfer</a:t>
            </a:r>
            <a:endParaRPr lang="zh-CN" altLang="en-US" sz="3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363DD5-857F-4BA8-8067-7508C4BC5899}"/>
              </a:ext>
            </a:extLst>
          </p:cNvPr>
          <p:cNvSpPr txBox="1"/>
          <p:nvPr/>
        </p:nvSpPr>
        <p:spPr>
          <a:xfrm>
            <a:off x="6644644" y="4836275"/>
            <a:ext cx="38892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Sim2Real Method</a:t>
            </a:r>
            <a:r>
              <a:rPr lang="zh-CN" altLang="en-US" sz="2400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dirty="0">
              <a:solidFill>
                <a:schemeClr val="accent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Domain Randomization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Domain Adaptation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Learning with Disturbances</a:t>
            </a:r>
            <a:endParaRPr lang="zh-CN" altLang="en-US" sz="2400" dirty="0">
              <a:solidFill>
                <a:schemeClr val="accent5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FB2565-C633-4EE7-9006-2CEBA6BDB658}"/>
              </a:ext>
            </a:extLst>
          </p:cNvPr>
          <p:cNvSpPr txBox="1"/>
          <p:nvPr/>
        </p:nvSpPr>
        <p:spPr>
          <a:xfrm>
            <a:off x="6330147" y="923837"/>
            <a:ext cx="563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5A8B39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Training Bi-Dexterous Hand Manipulation Skills in Simulation</a:t>
            </a:r>
            <a:endParaRPr lang="zh-CN" altLang="en-US" sz="2400" dirty="0">
              <a:solidFill>
                <a:srgbClr val="5A8B39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876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744</TotalTime>
  <Words>314</Words>
  <Application>Microsoft Office PowerPoint</Application>
  <PresentationFormat>自定义</PresentationFormat>
  <Paragraphs>51</Paragraphs>
  <Slides>9</Slides>
  <Notes>1</Notes>
  <HiddenSlides>0</HiddenSlides>
  <MMClips>8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等线</vt:lpstr>
      <vt:lpstr>等线 Light</vt:lpstr>
      <vt:lpstr>宋体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ctypchen</dc:creator>
  <cp:lastModifiedBy>ctypchen</cp:lastModifiedBy>
  <cp:revision>51</cp:revision>
  <dcterms:created xsi:type="dcterms:W3CDTF">2022-04-20T13:42:09Z</dcterms:created>
  <dcterms:modified xsi:type="dcterms:W3CDTF">2022-07-29T00:09:41Z</dcterms:modified>
</cp:coreProperties>
</file>